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2"/>
  </p:handoutMasterIdLst>
  <p:sldIdLst>
    <p:sldId id="256" r:id="rId2"/>
    <p:sldId id="260" r:id="rId3"/>
    <p:sldId id="309" r:id="rId4"/>
    <p:sldId id="290" r:id="rId5"/>
    <p:sldId id="261" r:id="rId6"/>
    <p:sldId id="258" r:id="rId7"/>
    <p:sldId id="259" r:id="rId8"/>
    <p:sldId id="315" r:id="rId9"/>
    <p:sldId id="257" r:id="rId10"/>
    <p:sldId id="266" r:id="rId11"/>
    <p:sldId id="265" r:id="rId12"/>
    <p:sldId id="285" r:id="rId13"/>
    <p:sldId id="310" r:id="rId14"/>
    <p:sldId id="311" r:id="rId15"/>
    <p:sldId id="293" r:id="rId16"/>
    <p:sldId id="294" r:id="rId17"/>
    <p:sldId id="269" r:id="rId18"/>
    <p:sldId id="312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71" r:id="rId27"/>
    <p:sldId id="274" r:id="rId28"/>
    <p:sldId id="302" r:id="rId29"/>
    <p:sldId id="316" r:id="rId30"/>
    <p:sldId id="303" r:id="rId31"/>
    <p:sldId id="273" r:id="rId32"/>
    <p:sldId id="277" r:id="rId33"/>
    <p:sldId id="278" r:id="rId34"/>
    <p:sldId id="280" r:id="rId35"/>
    <p:sldId id="304" r:id="rId36"/>
    <p:sldId id="308" r:id="rId37"/>
    <p:sldId id="313" r:id="rId38"/>
    <p:sldId id="314" r:id="rId39"/>
    <p:sldId id="307" r:id="rId40"/>
    <p:sldId id="279" r:id="rId4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20" d="100"/>
          <a:sy n="120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6E9E0-EB03-4F91-A7F6-28701DC99B82}" type="doc">
      <dgm:prSet loTypeId="urn:microsoft.com/office/officeart/2005/8/layout/cycle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1F6E18-C7BD-4344-A8F8-07F97C80E197}">
      <dgm:prSet phldrT="[Text]" custT="1"/>
      <dgm:spPr>
        <a:solidFill>
          <a:srgbClr val="FFFF66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Starts on Employee Anniversary Date</a:t>
          </a:r>
          <a:endParaRPr lang="en-US" sz="1600" b="1" dirty="0">
            <a:solidFill>
              <a:schemeClr val="tx1"/>
            </a:solidFill>
          </a:endParaRPr>
        </a:p>
      </dgm:t>
    </dgm:pt>
    <dgm:pt modelId="{081B1CBA-4A28-4BB9-B580-F7E8D3A27FF6}" type="parTrans" cxnId="{203D3817-0906-4766-AD40-82A7AEDE0196}">
      <dgm:prSet/>
      <dgm:spPr/>
      <dgm:t>
        <a:bodyPr/>
        <a:lstStyle/>
        <a:p>
          <a:endParaRPr lang="en-US"/>
        </a:p>
      </dgm:t>
    </dgm:pt>
    <dgm:pt modelId="{F5594BEE-4F8D-4595-B97D-E3C5619AD290}" type="sibTrans" cxnId="{203D3817-0906-4766-AD40-82A7AEDE0196}">
      <dgm:prSet/>
      <dgm:spPr>
        <a:ln w="76200"/>
      </dgm:spPr>
      <dgm:t>
        <a:bodyPr/>
        <a:lstStyle/>
        <a:p>
          <a:endParaRPr lang="en-US"/>
        </a:p>
      </dgm:t>
    </dgm:pt>
    <dgm:pt modelId="{284115ED-692B-4547-8D07-419E4C82F6EC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Checkpoint 1</a:t>
          </a:r>
          <a:endParaRPr lang="en-US" sz="1800" b="1" dirty="0">
            <a:solidFill>
              <a:schemeClr val="tx1"/>
            </a:solidFill>
          </a:endParaRPr>
        </a:p>
      </dgm:t>
    </dgm:pt>
    <dgm:pt modelId="{AEEC9749-3B36-4061-90EC-CA49C2C0F3C4}" type="parTrans" cxnId="{03E82152-ED16-4EEC-9A4C-DD43A8E2020D}">
      <dgm:prSet/>
      <dgm:spPr/>
      <dgm:t>
        <a:bodyPr/>
        <a:lstStyle/>
        <a:p>
          <a:endParaRPr lang="en-US"/>
        </a:p>
      </dgm:t>
    </dgm:pt>
    <dgm:pt modelId="{E7DEACA7-1AC3-42C3-8F19-399753ABDEDD}" type="sibTrans" cxnId="{03E82152-ED16-4EEC-9A4C-DD43A8E2020D}">
      <dgm:prSet/>
      <dgm:spPr>
        <a:ln w="76200"/>
      </dgm:spPr>
      <dgm:t>
        <a:bodyPr/>
        <a:lstStyle/>
        <a:p>
          <a:endParaRPr lang="en-US"/>
        </a:p>
      </dgm:t>
    </dgm:pt>
    <dgm:pt modelId="{2B48C925-4D20-4324-8E64-5FDB753A379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Checkpoint 2</a:t>
          </a:r>
          <a:endParaRPr lang="en-US" sz="1800" b="1" dirty="0">
            <a:solidFill>
              <a:schemeClr val="tx1"/>
            </a:solidFill>
          </a:endParaRPr>
        </a:p>
      </dgm:t>
    </dgm:pt>
    <dgm:pt modelId="{23B28887-C68C-4DA1-8C7C-24B66C5006C7}" type="parTrans" cxnId="{F25A458E-9F91-4174-9A04-FD1A5ACE03EF}">
      <dgm:prSet/>
      <dgm:spPr/>
      <dgm:t>
        <a:bodyPr/>
        <a:lstStyle/>
        <a:p>
          <a:endParaRPr lang="en-US"/>
        </a:p>
      </dgm:t>
    </dgm:pt>
    <dgm:pt modelId="{76CC2E33-1B7F-4E54-9AAE-C0343FE39B18}" type="sibTrans" cxnId="{F25A458E-9F91-4174-9A04-FD1A5ACE03EF}">
      <dgm:prSet/>
      <dgm:spPr>
        <a:ln w="76200"/>
      </dgm:spPr>
      <dgm:t>
        <a:bodyPr/>
        <a:lstStyle/>
        <a:p>
          <a:endParaRPr lang="en-US"/>
        </a:p>
      </dgm:t>
    </dgm:pt>
    <dgm:pt modelId="{A1A7FC8E-59AE-41E2-9E28-96027D8AE6A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Ends Day before next    Anniversary Date</a:t>
          </a:r>
          <a:endParaRPr lang="en-US" sz="1600" b="1" dirty="0">
            <a:solidFill>
              <a:schemeClr val="tx1"/>
            </a:solidFill>
          </a:endParaRPr>
        </a:p>
      </dgm:t>
    </dgm:pt>
    <dgm:pt modelId="{E1471305-88EB-4E30-81B3-7819E22A98A0}" type="parTrans" cxnId="{4C64C06F-EC14-4580-9F33-8013E1F4520E}">
      <dgm:prSet/>
      <dgm:spPr/>
      <dgm:t>
        <a:bodyPr/>
        <a:lstStyle/>
        <a:p>
          <a:endParaRPr lang="en-US"/>
        </a:p>
      </dgm:t>
    </dgm:pt>
    <dgm:pt modelId="{530CD2F0-EF12-49B6-8CBE-AA5AE774341C}" type="sibTrans" cxnId="{4C64C06F-EC14-4580-9F33-8013E1F4520E}">
      <dgm:prSet/>
      <dgm:spPr>
        <a:ln w="76200"/>
      </dgm:spPr>
      <dgm:t>
        <a:bodyPr/>
        <a:lstStyle/>
        <a:p>
          <a:endParaRPr lang="en-US"/>
        </a:p>
      </dgm:t>
    </dgm:pt>
    <dgm:pt modelId="{173CF335-4B20-4AC7-A52E-C7089CAE3ADB}" type="pres">
      <dgm:prSet presAssocID="{2026E9E0-EB03-4F91-A7F6-28701DC99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494EB-0F29-468C-AD13-3146584322C3}" type="pres">
      <dgm:prSet presAssocID="{711F6E18-C7BD-4344-A8F8-07F97C80E1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2AE9D-D65B-40C1-8CB6-B2C4A734CEA3}" type="pres">
      <dgm:prSet presAssocID="{711F6E18-C7BD-4344-A8F8-07F97C80E197}" presName="spNode" presStyleCnt="0"/>
      <dgm:spPr/>
    </dgm:pt>
    <dgm:pt modelId="{C136D7EB-5731-4A9B-9B87-62EACCD98E55}" type="pres">
      <dgm:prSet presAssocID="{F5594BEE-4F8D-4595-B97D-E3C5619AD29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851F1AF-BBFE-4F90-8712-D5516EF98BB1}" type="pres">
      <dgm:prSet presAssocID="{284115ED-692B-4547-8D07-419E4C82F6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4B349-0252-48B8-AE26-ED1559F306B4}" type="pres">
      <dgm:prSet presAssocID="{284115ED-692B-4547-8D07-419E4C82F6EC}" presName="spNode" presStyleCnt="0"/>
      <dgm:spPr/>
    </dgm:pt>
    <dgm:pt modelId="{15276C27-839B-448F-9B97-4762F7920F97}" type="pres">
      <dgm:prSet presAssocID="{E7DEACA7-1AC3-42C3-8F19-399753ABDED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45052DC-C2BA-4B35-B6AC-23CA007B2FC2}" type="pres">
      <dgm:prSet presAssocID="{2B48C925-4D20-4324-8E64-5FDB753A37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97167-8878-448F-94D4-A62EE03CF179}" type="pres">
      <dgm:prSet presAssocID="{2B48C925-4D20-4324-8E64-5FDB753A3791}" presName="spNode" presStyleCnt="0"/>
      <dgm:spPr/>
    </dgm:pt>
    <dgm:pt modelId="{F19FD106-20EB-4B7C-A273-E76D816FE514}" type="pres">
      <dgm:prSet presAssocID="{76CC2E33-1B7F-4E54-9AAE-C0343FE39B1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8D5C674-1B7D-48A7-9B93-DE7994B6126E}" type="pres">
      <dgm:prSet presAssocID="{A1A7FC8E-59AE-41E2-9E28-96027D8AE6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49C4C-CF11-453E-9004-C2B505C9F648}" type="pres">
      <dgm:prSet presAssocID="{A1A7FC8E-59AE-41E2-9E28-96027D8AE6A8}" presName="spNode" presStyleCnt="0"/>
      <dgm:spPr/>
    </dgm:pt>
    <dgm:pt modelId="{3F2A9E2C-5B57-4521-8A25-3D5DA05D0B92}" type="pres">
      <dgm:prSet presAssocID="{530CD2F0-EF12-49B6-8CBE-AA5AE774341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54847ED-2ED5-4398-A3EA-90DC1A727E76}" type="presOf" srcId="{76CC2E33-1B7F-4E54-9AAE-C0343FE39B18}" destId="{F19FD106-20EB-4B7C-A273-E76D816FE514}" srcOrd="0" destOrd="0" presId="urn:microsoft.com/office/officeart/2005/8/layout/cycle5"/>
    <dgm:cxn modelId="{57201F4E-715E-4FAA-A2F0-1584B960C6F5}" type="presOf" srcId="{2026E9E0-EB03-4F91-A7F6-28701DC99B82}" destId="{173CF335-4B20-4AC7-A52E-C7089CAE3ADB}" srcOrd="0" destOrd="0" presId="urn:microsoft.com/office/officeart/2005/8/layout/cycle5"/>
    <dgm:cxn modelId="{26ECDC1A-537A-4B83-8077-4C8CBB5C22A8}" type="presOf" srcId="{711F6E18-C7BD-4344-A8F8-07F97C80E197}" destId="{F74494EB-0F29-468C-AD13-3146584322C3}" srcOrd="0" destOrd="0" presId="urn:microsoft.com/office/officeart/2005/8/layout/cycle5"/>
    <dgm:cxn modelId="{B740DD9C-89DA-4024-A0FF-819FE650E920}" type="presOf" srcId="{530CD2F0-EF12-49B6-8CBE-AA5AE774341C}" destId="{3F2A9E2C-5B57-4521-8A25-3D5DA05D0B92}" srcOrd="0" destOrd="0" presId="urn:microsoft.com/office/officeart/2005/8/layout/cycle5"/>
    <dgm:cxn modelId="{03E82152-ED16-4EEC-9A4C-DD43A8E2020D}" srcId="{2026E9E0-EB03-4F91-A7F6-28701DC99B82}" destId="{284115ED-692B-4547-8D07-419E4C82F6EC}" srcOrd="1" destOrd="0" parTransId="{AEEC9749-3B36-4061-90EC-CA49C2C0F3C4}" sibTransId="{E7DEACA7-1AC3-42C3-8F19-399753ABDEDD}"/>
    <dgm:cxn modelId="{F25A458E-9F91-4174-9A04-FD1A5ACE03EF}" srcId="{2026E9E0-EB03-4F91-A7F6-28701DC99B82}" destId="{2B48C925-4D20-4324-8E64-5FDB753A3791}" srcOrd="2" destOrd="0" parTransId="{23B28887-C68C-4DA1-8C7C-24B66C5006C7}" sibTransId="{76CC2E33-1B7F-4E54-9AAE-C0343FE39B18}"/>
    <dgm:cxn modelId="{D9257B37-EE6A-41DD-83B7-FFC2E0B1B45C}" type="presOf" srcId="{E7DEACA7-1AC3-42C3-8F19-399753ABDEDD}" destId="{15276C27-839B-448F-9B97-4762F7920F97}" srcOrd="0" destOrd="0" presId="urn:microsoft.com/office/officeart/2005/8/layout/cycle5"/>
    <dgm:cxn modelId="{610C8AD6-AA05-43B5-949B-1BBC4AC6AFC6}" type="presOf" srcId="{A1A7FC8E-59AE-41E2-9E28-96027D8AE6A8}" destId="{88D5C674-1B7D-48A7-9B93-DE7994B6126E}" srcOrd="0" destOrd="0" presId="urn:microsoft.com/office/officeart/2005/8/layout/cycle5"/>
    <dgm:cxn modelId="{203D3817-0906-4766-AD40-82A7AEDE0196}" srcId="{2026E9E0-EB03-4F91-A7F6-28701DC99B82}" destId="{711F6E18-C7BD-4344-A8F8-07F97C80E197}" srcOrd="0" destOrd="0" parTransId="{081B1CBA-4A28-4BB9-B580-F7E8D3A27FF6}" sibTransId="{F5594BEE-4F8D-4595-B97D-E3C5619AD290}"/>
    <dgm:cxn modelId="{B445DD06-0E54-4EDF-9F6B-B98DB63C179F}" type="presOf" srcId="{2B48C925-4D20-4324-8E64-5FDB753A3791}" destId="{445052DC-C2BA-4B35-B6AC-23CA007B2FC2}" srcOrd="0" destOrd="0" presId="urn:microsoft.com/office/officeart/2005/8/layout/cycle5"/>
    <dgm:cxn modelId="{4C64C06F-EC14-4580-9F33-8013E1F4520E}" srcId="{2026E9E0-EB03-4F91-A7F6-28701DC99B82}" destId="{A1A7FC8E-59AE-41E2-9E28-96027D8AE6A8}" srcOrd="3" destOrd="0" parTransId="{E1471305-88EB-4E30-81B3-7819E22A98A0}" sibTransId="{530CD2F0-EF12-49B6-8CBE-AA5AE774341C}"/>
    <dgm:cxn modelId="{C6753E4A-0047-431D-A01F-AD533006F8BC}" type="presOf" srcId="{284115ED-692B-4547-8D07-419E4C82F6EC}" destId="{9851F1AF-BBFE-4F90-8712-D5516EF98BB1}" srcOrd="0" destOrd="0" presId="urn:microsoft.com/office/officeart/2005/8/layout/cycle5"/>
    <dgm:cxn modelId="{894F0A98-DCB7-4D2E-A82A-C6CF43EE6A4A}" type="presOf" srcId="{F5594BEE-4F8D-4595-B97D-E3C5619AD290}" destId="{C136D7EB-5731-4A9B-9B87-62EACCD98E55}" srcOrd="0" destOrd="0" presId="urn:microsoft.com/office/officeart/2005/8/layout/cycle5"/>
    <dgm:cxn modelId="{4BDE2A6B-29A9-454C-AB39-DECAA4FAD937}" type="presParOf" srcId="{173CF335-4B20-4AC7-A52E-C7089CAE3ADB}" destId="{F74494EB-0F29-468C-AD13-3146584322C3}" srcOrd="0" destOrd="0" presId="urn:microsoft.com/office/officeart/2005/8/layout/cycle5"/>
    <dgm:cxn modelId="{582D4DD1-4B61-45B0-989D-38290AF495C1}" type="presParOf" srcId="{173CF335-4B20-4AC7-A52E-C7089CAE3ADB}" destId="{D662AE9D-D65B-40C1-8CB6-B2C4A734CEA3}" srcOrd="1" destOrd="0" presId="urn:microsoft.com/office/officeart/2005/8/layout/cycle5"/>
    <dgm:cxn modelId="{9C607B5E-2A71-49E3-8E91-CFDAF960CCF1}" type="presParOf" srcId="{173CF335-4B20-4AC7-A52E-C7089CAE3ADB}" destId="{C136D7EB-5731-4A9B-9B87-62EACCD98E55}" srcOrd="2" destOrd="0" presId="urn:microsoft.com/office/officeart/2005/8/layout/cycle5"/>
    <dgm:cxn modelId="{0C60166B-D59F-44AF-A63D-7416DBD257EC}" type="presParOf" srcId="{173CF335-4B20-4AC7-A52E-C7089CAE3ADB}" destId="{9851F1AF-BBFE-4F90-8712-D5516EF98BB1}" srcOrd="3" destOrd="0" presId="urn:microsoft.com/office/officeart/2005/8/layout/cycle5"/>
    <dgm:cxn modelId="{6E519E14-5089-4AC0-BC44-E4353D410473}" type="presParOf" srcId="{173CF335-4B20-4AC7-A52E-C7089CAE3ADB}" destId="{ABE4B349-0252-48B8-AE26-ED1559F306B4}" srcOrd="4" destOrd="0" presId="urn:microsoft.com/office/officeart/2005/8/layout/cycle5"/>
    <dgm:cxn modelId="{B7432A5A-49F9-4B3F-A6BB-D8667D6AACE3}" type="presParOf" srcId="{173CF335-4B20-4AC7-A52E-C7089CAE3ADB}" destId="{15276C27-839B-448F-9B97-4762F7920F97}" srcOrd="5" destOrd="0" presId="urn:microsoft.com/office/officeart/2005/8/layout/cycle5"/>
    <dgm:cxn modelId="{0092719C-9AE7-4D72-B6A0-98743F770761}" type="presParOf" srcId="{173CF335-4B20-4AC7-A52E-C7089CAE3ADB}" destId="{445052DC-C2BA-4B35-B6AC-23CA007B2FC2}" srcOrd="6" destOrd="0" presId="urn:microsoft.com/office/officeart/2005/8/layout/cycle5"/>
    <dgm:cxn modelId="{5C31F210-DCC7-4899-8FFB-760B327F3063}" type="presParOf" srcId="{173CF335-4B20-4AC7-A52E-C7089CAE3ADB}" destId="{BFB97167-8878-448F-94D4-A62EE03CF179}" srcOrd="7" destOrd="0" presId="urn:microsoft.com/office/officeart/2005/8/layout/cycle5"/>
    <dgm:cxn modelId="{37E23F3E-5E56-4FAE-9058-AA5F55DB6D9B}" type="presParOf" srcId="{173CF335-4B20-4AC7-A52E-C7089CAE3ADB}" destId="{F19FD106-20EB-4B7C-A273-E76D816FE514}" srcOrd="8" destOrd="0" presId="urn:microsoft.com/office/officeart/2005/8/layout/cycle5"/>
    <dgm:cxn modelId="{ADB3ADA2-CBE2-479C-8E53-461A20E7E143}" type="presParOf" srcId="{173CF335-4B20-4AC7-A52E-C7089CAE3ADB}" destId="{88D5C674-1B7D-48A7-9B93-DE7994B6126E}" srcOrd="9" destOrd="0" presId="urn:microsoft.com/office/officeart/2005/8/layout/cycle5"/>
    <dgm:cxn modelId="{8AF2E5A7-6BB0-41B2-B41E-8F05DBE5888D}" type="presParOf" srcId="{173CF335-4B20-4AC7-A52E-C7089CAE3ADB}" destId="{24149C4C-CF11-453E-9004-C2B505C9F648}" srcOrd="10" destOrd="0" presId="urn:microsoft.com/office/officeart/2005/8/layout/cycle5"/>
    <dgm:cxn modelId="{DF9F6827-6657-4350-92BF-E637270C8468}" type="presParOf" srcId="{173CF335-4B20-4AC7-A52E-C7089CAE3ADB}" destId="{3F2A9E2C-5B57-4521-8A25-3D5DA05D0B92}" srcOrd="11" destOrd="0" presId="urn:microsoft.com/office/officeart/2005/8/layout/cycle5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242" y="0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DCA7B9F2-81D5-4ADD-A621-D83874EFAB82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242" y="8830312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5A1E2CEC-EE23-4994-B1EC-6E259BDF4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D0BB1E-D7D2-4122-A729-B5C6C776CDE3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B82D50-F61D-4689-A41A-B0E57A54D8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24.jp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Who’s driving your career?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32004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752600"/>
            <a:ext cx="7086600" cy="91940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Arial Black" panose="020B0A04020102020204" pitchFamily="34" charset="0"/>
              </a:rPr>
              <a:t>Talent Management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52" y="4953000"/>
            <a:ext cx="256864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1" y="685800"/>
            <a:ext cx="6629400" cy="71508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Talent Management</a:t>
            </a:r>
            <a:endParaRPr lang="en-US" sz="3600" dirty="0">
              <a:solidFill>
                <a:schemeClr val="dk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89513" y="1828800"/>
            <a:ext cx="3694065" cy="3823332"/>
            <a:chOff x="3200399" y="2286000"/>
            <a:chExt cx="3694065" cy="3823332"/>
          </a:xfrm>
        </p:grpSpPr>
        <p:pic>
          <p:nvPicPr>
            <p:cNvPr id="5122" name="Picture 2" descr="C:\Users\E31765\AppData\Local\Microsoft\Windows\Temporary Internet Files\Content.IE5\FI6I2K8R\libro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399" y="2286000"/>
              <a:ext cx="3694065" cy="382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802405">
              <a:off x="3733800" y="3138102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Career Driver’s Handbook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Subtitle 1"/>
          <p:cNvSpPr txBox="1">
            <a:spLocks/>
          </p:cNvSpPr>
          <p:nvPr/>
        </p:nvSpPr>
        <p:spPr>
          <a:xfrm>
            <a:off x="4381501" y="5715000"/>
            <a:ext cx="4400549" cy="99418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Driving to Success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" y="152400"/>
            <a:ext cx="824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Talent Management?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808256"/>
            <a:ext cx="8705850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two parts to Talent Management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Profile Management +</a:t>
            </a:r>
            <a:r>
              <a:rPr kumimoji="0" lang="en-US" sz="2500" b="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Performance Management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b="1" kern="0" dirty="0" smtClean="0">
                <a:solidFill>
                  <a:prstClr val="black"/>
                </a:solidFill>
              </a:rPr>
              <a:t>Part One: Profile Management</a:t>
            </a:r>
            <a:endParaRPr lang="en-US" sz="2800" kern="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Person </a:t>
            </a:r>
            <a:r>
              <a:rPr lang="en-US" sz="2400" dirty="0"/>
              <a:t>Profiles </a:t>
            </a:r>
            <a:r>
              <a:rPr lang="en-US" sz="2400" dirty="0" smtClean="0"/>
              <a:t>track </a:t>
            </a:r>
            <a:r>
              <a:rPr lang="en-US" sz="2400" dirty="0"/>
              <a:t>military service, training, education, as well as, licensing and certifications of any </a:t>
            </a:r>
            <a:r>
              <a:rPr lang="en-US" sz="2400" dirty="0" smtClean="0"/>
              <a:t>type (personal or professional).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Help </a:t>
            </a:r>
            <a:r>
              <a:rPr lang="en-US" sz="2400" dirty="0"/>
              <a:t>supervisors track certification expirations and employee KSA’s (Knowledge, Skills and Abilities).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9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E31765\AppData\Local\Microsoft\Windows\Temporary Internet Files\Content.IE5\N97SPO3S\600px-Straight_Line_Steady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0200"/>
            <a:ext cx="840105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" y="304800"/>
            <a:ext cx="824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Driving Your Career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1143000"/>
            <a:ext cx="8705850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 Profiles are created by </a:t>
            </a:r>
            <a:r>
              <a:rPr kumimoji="0" lang="en-US" sz="2500" b="1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</a:t>
            </a:r>
            <a:r>
              <a:rPr lang="en-US" sz="2500" kern="0" dirty="0" smtClean="0">
                <a:solidFill>
                  <a:prstClr val="black"/>
                </a:solidFill>
              </a:rPr>
              <a:t>.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500" b="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Person Profiles are about</a:t>
            </a:r>
            <a:r>
              <a:rPr lang="en-US" sz="2500" b="1" kern="0" dirty="0">
                <a:solidFill>
                  <a:prstClr val="black"/>
                </a:solidFill>
              </a:rPr>
              <a:t> YOU</a:t>
            </a:r>
            <a:r>
              <a:rPr kumimoji="0" lang="en-US" sz="2500" b="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1" kern="0" dirty="0" smtClean="0">
                <a:solidFill>
                  <a:prstClr val="black"/>
                </a:solidFill>
              </a:rPr>
              <a:t>Person Profiles SHOWCASE YOU</a:t>
            </a:r>
            <a:r>
              <a:rPr lang="en-US" sz="2500" kern="0" dirty="0">
                <a:solidFill>
                  <a:prstClr val="black"/>
                </a:solidFill>
              </a:rPr>
              <a:t>!</a:t>
            </a:r>
            <a:endParaRPr lang="en-US" sz="2500" kern="0" dirty="0" smtClean="0">
              <a:solidFill>
                <a:prstClr val="black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0" dirty="0">
              <a:solidFill>
                <a:prstClr val="black"/>
              </a:solidFill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There is more to YOU than a Job Description!</a:t>
            </a:r>
            <a:endParaRPr kumimoji="0" lang="en-US" sz="2800" b="0" i="0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 rot="1085818">
            <a:off x="782640" y="3659566"/>
            <a:ext cx="1499204" cy="1590853"/>
            <a:chOff x="107040144" y="107534915"/>
            <a:chExt cx="1762649" cy="1738722"/>
          </a:xfrm>
        </p:grpSpPr>
        <p:pic>
          <p:nvPicPr>
            <p:cNvPr id="2051" name="Picture 3" descr="5489847091_174de72646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08072">
              <a:off x="107052108" y="107522951"/>
              <a:ext cx="1738722" cy="1762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 rot="-1178975">
              <a:off x="107188571" y="108100469"/>
              <a:ext cx="1497021" cy="49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Licenses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720306" y="3385655"/>
            <a:ext cx="1951038" cy="1770062"/>
            <a:chOff x="108010843" y="105736475"/>
            <a:chExt cx="1950682" cy="1770211"/>
          </a:xfrm>
        </p:grpSpPr>
        <p:pic>
          <p:nvPicPr>
            <p:cNvPr id="2057" name="Picture 9" descr="nicubunu-Green-Jigsaw-piece-08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86197">
              <a:off x="108010843" y="105736475"/>
              <a:ext cx="1950682" cy="177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717744">
              <a:off x="108346828" y="106465002"/>
              <a:ext cx="1402848" cy="69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Volunteer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874030" y="4876800"/>
            <a:ext cx="2170137" cy="1794424"/>
            <a:chOff x="108268505" y="109587164"/>
            <a:chExt cx="1815721" cy="1815721"/>
          </a:xfrm>
        </p:grpSpPr>
        <p:pic>
          <p:nvPicPr>
            <p:cNvPr id="2060" name="Picture 12" descr="large-Never-ending-jigsaw-puzzle-piece-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67001">
              <a:off x="108268505" y="109587164"/>
              <a:ext cx="1815721" cy="18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08633148" y="110087701"/>
              <a:ext cx="1080655" cy="814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doni MT" pitchFamily="18" charset="0"/>
                  <a:cs typeface="Arial" pitchFamily="34" charset="0"/>
                </a:rPr>
                <a:t>Multi-Lingual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22787" y="4914196"/>
            <a:ext cx="2017913" cy="1719632"/>
            <a:chOff x="111192339" y="109327792"/>
            <a:chExt cx="1902669" cy="1902669"/>
          </a:xfrm>
        </p:grpSpPr>
        <p:pic>
          <p:nvPicPr>
            <p:cNvPr id="2063" name="Picture 15" descr="large-Never-ending-jigsaw-puzzle-piece-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92339" y="109327792"/>
              <a:ext cx="1902669" cy="1902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11409619" y="109925200"/>
              <a:ext cx="1579419" cy="89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bertus Extra Bold" pitchFamily="34" charset="0"/>
                  <a:cs typeface="Arial" pitchFamily="34" charset="0"/>
                </a:rPr>
                <a:t>College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lbertus Extra Bold" pitchFamily="34" charset="0"/>
                  <a:cs typeface="Arial" pitchFamily="34" charset="0"/>
                </a:rPr>
                <a:t>Degree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6941179" y="3386604"/>
            <a:ext cx="2136775" cy="2136775"/>
            <a:chOff x="109872243" y="105549942"/>
            <a:chExt cx="2136611" cy="2136611"/>
          </a:xfrm>
        </p:grpSpPr>
        <p:pic>
          <p:nvPicPr>
            <p:cNvPr id="2069" name="Picture 21" descr="15011-illustration-of-a-blue-puzzle-piece-pv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78544">
              <a:off x="109872243" y="105549942"/>
              <a:ext cx="2136611" cy="2136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10309891" y="106519287"/>
              <a:ext cx="1429789" cy="43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 smtClean="0">
                  <a:ln>
                    <a:noFill/>
                  </a:ln>
                  <a:solidFill>
                    <a:srgbClr val="F3F3F3"/>
                  </a:solidFill>
                  <a:effectLst/>
                  <a:latin typeface="Calibri" pitchFamily="34" charset="0"/>
                  <a:cs typeface="Arial" pitchFamily="34" charset="0"/>
                </a:rPr>
                <a:t>VETERAN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0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" y="5591332"/>
            <a:ext cx="6085715" cy="12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0" y="4724399"/>
            <a:ext cx="2829880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dirty="0" smtClean="0"/>
              <a:t>Create Your Person Profile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66800"/>
            <a:ext cx="4040188" cy="46070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My Current Profile</a:t>
            </a:r>
          </a:p>
          <a:p>
            <a:pPr lvl="1"/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24000"/>
            <a:ext cx="6736671" cy="419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75960" y="5717264"/>
            <a:ext cx="57912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Several items require manager approval. </a:t>
            </a:r>
          </a:p>
          <a:p>
            <a:pPr algn="ctr"/>
            <a:r>
              <a:rPr lang="en-US" sz="1600" dirty="0" smtClean="0"/>
              <a:t>Upload supporting documentation to prove the validity </a:t>
            </a:r>
          </a:p>
          <a:p>
            <a:pPr algn="ctr"/>
            <a:r>
              <a:rPr lang="en-US" sz="1600" dirty="0"/>
              <a:t>w</a:t>
            </a:r>
            <a:r>
              <a:rPr lang="en-US" sz="1600" dirty="0" smtClean="0"/>
              <a:t>ith your submission for these items.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pic>
        <p:nvPicPr>
          <p:cNvPr id="7170" name="Picture 2" descr="C:\Users\E31765\AppData\Local\Microsoft\Windows\Temporary Internet Files\Content.IE5\N97SPO3S\600px-Straight_Line_Steady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7" y="228600"/>
            <a:ext cx="840105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5337" y="685800"/>
            <a:ext cx="8229600" cy="7409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Person Profile Responsibility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449" y="1554236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Create your Person Profile</a:t>
            </a:r>
          </a:p>
          <a:p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Enter all work related licenses and certifications with their expiration dates 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system will alert you and the manager when the expiration date is approaching so that they do not expire</a:t>
            </a:r>
          </a:p>
          <a:p>
            <a:pPr lvl="1"/>
            <a:r>
              <a:rPr lang="en-US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eliminates manual tracking efforts and employee downtime</a:t>
            </a:r>
            <a:endParaRPr lang="en-US" sz="2000" dirty="0"/>
          </a:p>
          <a:p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16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8" y="304800"/>
            <a:ext cx="7953881" cy="63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9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b="1" kern="0" dirty="0" smtClean="0">
                <a:solidFill>
                  <a:prstClr val="black"/>
                </a:solidFill>
              </a:rPr>
              <a:t>Part Two: Performance Management </a:t>
            </a:r>
          </a:p>
          <a:p>
            <a:pPr>
              <a:spcBef>
                <a:spcPct val="20000"/>
              </a:spcBef>
            </a:pPr>
            <a:endParaRPr lang="en-US" sz="1600" b="1" kern="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b="1" kern="0" dirty="0" smtClean="0">
                <a:solidFill>
                  <a:prstClr val="black"/>
                </a:solidFill>
              </a:rPr>
              <a:t>Performance </a:t>
            </a:r>
            <a:r>
              <a:rPr lang="en-US" sz="2400" b="1" kern="0" dirty="0">
                <a:solidFill>
                  <a:prstClr val="black"/>
                </a:solidFill>
              </a:rPr>
              <a:t>Management is an ongoing, </a:t>
            </a:r>
            <a:r>
              <a:rPr lang="en-US" sz="2400" b="1" kern="0" dirty="0" smtClean="0">
                <a:solidFill>
                  <a:prstClr val="black"/>
                </a:solidFill>
              </a:rPr>
              <a:t>year round ACTIVE system</a:t>
            </a:r>
            <a:r>
              <a:rPr lang="en-US" sz="2400" b="1" kern="0" dirty="0">
                <a:solidFill>
                  <a:prstClr val="black"/>
                </a:solidFill>
              </a:rPr>
              <a:t>. </a:t>
            </a:r>
            <a:endParaRPr lang="en-US" sz="2400" b="1" kern="0" dirty="0" smtClean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endParaRPr lang="en-US" sz="1400" b="1" kern="0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</a:rPr>
              <a:t>PeopleSoft is the tool that facilitates the communication </a:t>
            </a:r>
            <a:r>
              <a:rPr lang="en-US" sz="2400" kern="0" dirty="0">
                <a:solidFill>
                  <a:prstClr val="black"/>
                </a:solidFill>
              </a:rPr>
              <a:t>process with these important aspects: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Communicating the business direction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Planning performance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Managing performance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Evaluating performance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Career Development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Shared Accountability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100" kern="0" dirty="0" smtClean="0">
                <a:solidFill>
                  <a:prstClr val="black"/>
                </a:solidFill>
              </a:rPr>
              <a:t>Two-way Communication</a:t>
            </a:r>
            <a:endParaRPr lang="en-US" sz="2100" kern="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kern="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5" y="4427220"/>
            <a:ext cx="3238500" cy="2430780"/>
          </a:xfrm>
          <a:prstGeom prst="rect">
            <a:avLst/>
          </a:prstGeom>
        </p:spPr>
      </p:pic>
      <p:pic>
        <p:nvPicPr>
          <p:cNvPr id="7170" name="Picture 2" descr="C:\Users\E31765\AppData\Local\Microsoft\Windows\Temporary Internet Files\Content.IE5\N97SPO3S\600px-Straight_Line_Steady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7" y="228600"/>
            <a:ext cx="840105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723900"/>
            <a:ext cx="7315200" cy="586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0982428"/>
              </p:ext>
            </p:extLst>
          </p:nvPr>
        </p:nvGraphicFramePr>
        <p:xfrm>
          <a:off x="990600" y="1104900"/>
          <a:ext cx="701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71500" y="152400"/>
            <a:ext cx="8001000" cy="609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/>
              <a:t>Performance Management Timeline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4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0" y="4724399"/>
            <a:ext cx="2829880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Management Roles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28596"/>
              </p:ext>
            </p:extLst>
          </p:nvPr>
        </p:nvGraphicFramePr>
        <p:xfrm>
          <a:off x="533400" y="979994"/>
          <a:ext cx="4114800" cy="5205238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</a:tblGrid>
              <a:tr h="2772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MANAGER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2541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Evaluating Manager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15248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Document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City Goal(s) – Not Rated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Core Values with Employee at beginning of year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Rates &amp; Comments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end of year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&amp; Reviews Performance Goals with Employee at beginning of year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Rates &amp; Comments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end of year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Career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Goals with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Employee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Documents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Comments </a:t>
                      </a:r>
                    </a:p>
                    <a:p>
                      <a:pPr marL="800100" marR="0" lvl="1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Conducts Checkpoints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 of Year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 &amp; Shares with Employee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Feedback from Employee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Finalizes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Performance Document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1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Approving Manager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0827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Compliance Gatekeeper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 and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approves/closes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evaluation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96634"/>
              </p:ext>
            </p:extLst>
          </p:nvPr>
        </p:nvGraphicFramePr>
        <p:xfrm>
          <a:off x="5105400" y="979994"/>
          <a:ext cx="3657600" cy="3715512"/>
        </p:xfrm>
        <a:graphic>
          <a:graphicData uri="http://schemas.openxmlformats.org/drawingml/2006/table">
            <a:tbl>
              <a:tblPr firstRow="1" firstCol="1" bandRow="1"/>
              <a:tblGrid>
                <a:gridCol w="3657600"/>
              </a:tblGrid>
              <a:tr h="2772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EMPLOYEE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ACTIVITIES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2706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City Goals (Not Rated)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 Core Values (Rated)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Reviews &amp; Discusses Performance Goals with Manager 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(Rated)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Career Goals with Manager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Participates 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Checkpoints with Manager throughout year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 of Year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Conduct Self-Review,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Ratings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Adds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Receives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Manager Review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Provides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Feedback/Comments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Acknowledges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Final Review/Rating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18</a:t>
            </a:fld>
            <a:endParaRPr lang="en-US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28600" y="762000"/>
            <a:ext cx="5529561" cy="48133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Leads the manager through the steps.</a:t>
            </a:r>
          </a:p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Shows due dates for each of the steps</a:t>
            </a:r>
            <a:r>
              <a:rPr lang="en-US" sz="1800" dirty="0" smtClean="0">
                <a:latin typeface="Calibri" panose="020F0502020204030204" pitchFamily="34" charset="0"/>
              </a:rPr>
              <a:t>. </a:t>
            </a:r>
          </a:p>
          <a:p>
            <a:pPr marL="777240" lvl="3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Due </a:t>
            </a:r>
            <a:r>
              <a:rPr lang="en-US" sz="1600" dirty="0">
                <a:latin typeface="Calibri" panose="020F0502020204030204" pitchFamily="34" charset="0"/>
              </a:rPr>
              <a:t>dates </a:t>
            </a:r>
            <a:r>
              <a:rPr lang="en-US" sz="1600" dirty="0" smtClean="0">
                <a:latin typeface="Calibri" panose="020F0502020204030204" pitchFamily="34" charset="0"/>
              </a:rPr>
              <a:t>trigger </a:t>
            </a:r>
            <a:r>
              <a:rPr lang="en-US" sz="1600" dirty="0">
                <a:latin typeface="Calibri" panose="020F0502020204030204" pitchFamily="34" charset="0"/>
              </a:rPr>
              <a:t>alerts.</a:t>
            </a:r>
          </a:p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Sub-steps also display.</a:t>
            </a:r>
          </a:p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Steps in progress display as yellow.</a:t>
            </a:r>
          </a:p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As each step is completed, a green checkbox appears.</a:t>
            </a:r>
          </a:p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If the step is late, the icon will show red.</a:t>
            </a:r>
          </a:p>
          <a:p>
            <a:pPr marL="0" indent="-3429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If a checkpoint is skipped, the step shows as skipped.</a:t>
            </a:r>
          </a:p>
          <a:p>
            <a:pPr marL="0" indent="-342900">
              <a:buFont typeface="+mj-lt"/>
              <a:buAutoNum type="arabicPeriod"/>
            </a:pPr>
            <a:endParaRPr lang="en-US" sz="1800" b="1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391" y="278471"/>
            <a:ext cx="428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Progress is tracked by the system: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3886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Green = Completed</a:t>
            </a:r>
          </a:p>
          <a:p>
            <a:r>
              <a:rPr lang="en-US" b="1" dirty="0"/>
              <a:t>Yellow = In Progress</a:t>
            </a:r>
          </a:p>
          <a:p>
            <a:r>
              <a:rPr lang="en-US" b="1" dirty="0"/>
              <a:t>Red = Overdue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43600" y="463137"/>
            <a:ext cx="2914950" cy="4761170"/>
            <a:chOff x="5943600" y="463137"/>
            <a:chExt cx="2914950" cy="4761170"/>
          </a:xfrm>
        </p:grpSpPr>
        <p:grpSp>
          <p:nvGrpSpPr>
            <p:cNvPr id="4" name="Group 3"/>
            <p:cNvGrpSpPr/>
            <p:nvPr/>
          </p:nvGrpSpPr>
          <p:grpSpPr>
            <a:xfrm>
              <a:off x="5943600" y="463137"/>
              <a:ext cx="2914950" cy="4761170"/>
              <a:chOff x="5943600" y="463137"/>
              <a:chExt cx="2914950" cy="476117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943600" y="463137"/>
                <a:ext cx="2914950" cy="4761170"/>
                <a:chOff x="4600875" y="228600"/>
                <a:chExt cx="3419475" cy="529457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0875" y="609600"/>
                  <a:ext cx="3419475" cy="49135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4400" y="228600"/>
                  <a:ext cx="2419350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" name="Rectangle 2"/>
              <p:cNvSpPr/>
              <p:nvPr/>
            </p:nvSpPr>
            <p:spPr>
              <a:xfrm>
                <a:off x="7102547" y="2543175"/>
                <a:ext cx="616106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525" y="2995980"/>
              <a:ext cx="3333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000" y="3429000"/>
              <a:ext cx="342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35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956" y="47671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Beginning Process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522112" y="1034196"/>
            <a:ext cx="2452582" cy="5070469"/>
            <a:chOff x="3124200" y="495001"/>
            <a:chExt cx="1933144" cy="5528365"/>
          </a:xfrm>
        </p:grpSpPr>
        <p:sp>
          <p:nvSpPr>
            <p:cNvPr id="5" name="Down Arrow 4"/>
            <p:cNvSpPr/>
            <p:nvPr/>
          </p:nvSpPr>
          <p:spPr>
            <a:xfrm>
              <a:off x="3944739" y="4781394"/>
              <a:ext cx="266700" cy="3509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24200" y="495001"/>
              <a:ext cx="1915368" cy="3361547"/>
              <a:chOff x="838200" y="582020"/>
              <a:chExt cx="1915368" cy="336154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8200" y="582020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creates Performance Document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8200" y="1463992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adds City Goal to the document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8568" y="2345612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reviews </a:t>
                </a:r>
              </a:p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Core City Values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1658739" y="1219701"/>
                <a:ext cx="266700" cy="24429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1658739" y="3002153"/>
                <a:ext cx="266700" cy="2630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48568" y="3305886"/>
                <a:ext cx="1905000" cy="637681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</a:rPr>
                  <a:t>Manager adds </a:t>
                </a:r>
                <a:r>
                  <a:rPr lang="en-US" sz="1400" b="1" dirty="0" smtClean="0">
                    <a:latin typeface="Calibri" panose="020F0502020204030204" pitchFamily="34" charset="0"/>
                  </a:rPr>
                  <a:t>Performance Goals to </a:t>
                </a:r>
                <a:r>
                  <a:rPr lang="en-US" sz="1400" b="1" dirty="0">
                    <a:latin typeface="Calibri" panose="020F0502020204030204" pitchFamily="34" charset="0"/>
                  </a:rPr>
                  <a:t>the document</a:t>
                </a: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1658739" y="2095151"/>
                <a:ext cx="266700" cy="20676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152344" y="4125008"/>
              <a:ext cx="1905000" cy="63768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Manager adds Career Goals to the document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4567" y="5132318"/>
              <a:ext cx="1905000" cy="89104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Reviews the Performance Document with the Employee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3944739" y="3856549"/>
              <a:ext cx="266700" cy="263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Left Brace 18"/>
          <p:cNvSpPr/>
          <p:nvPr/>
        </p:nvSpPr>
        <p:spPr>
          <a:xfrm>
            <a:off x="4486275" y="1014345"/>
            <a:ext cx="533400" cy="5055381"/>
          </a:xfrm>
          <a:prstGeom prst="leftBrace">
            <a:avLst>
              <a:gd name="adj1" fmla="val 8333"/>
              <a:gd name="adj2" fmla="val 255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09600" y="653249"/>
            <a:ext cx="3352800" cy="5686425"/>
            <a:chOff x="609600" y="653249"/>
            <a:chExt cx="3352800" cy="5686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53249"/>
              <a:ext cx="3076575" cy="568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609600" y="1981200"/>
              <a:ext cx="3352800" cy="536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8648" y="2954804"/>
              <a:ext cx="609600" cy="18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9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22202"/>
              </p:ext>
            </p:extLst>
          </p:nvPr>
        </p:nvGraphicFramePr>
        <p:xfrm>
          <a:off x="685800" y="1066800"/>
          <a:ext cx="8153400" cy="451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3422"/>
                <a:gridCol w="4852841"/>
                <a:gridCol w="258713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Presenter(s)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</a:t>
                      </a:r>
                      <a:r>
                        <a:rPr lang="en-US" sz="1600" baseline="0" dirty="0" smtClean="0"/>
                        <a:t> Resources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It’s YOUR Career–Time to Take</a:t>
                      </a:r>
                      <a:r>
                        <a:rPr lang="en-US" b="0" baseline="0" dirty="0" smtClean="0"/>
                        <a:t> the Wheel</a:t>
                      </a:r>
                      <a:endParaRPr lang="en-US" b="0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 Service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University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Talent Management – Driving to Success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Profile</a:t>
                      </a:r>
                      <a:r>
                        <a:rPr lang="en-US" baseline="0" dirty="0" smtClean="0"/>
                        <a:t> Management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Performance Management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S.M.A.R.T. Performance Goals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Career</a:t>
                      </a: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Goals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Starting</a:t>
                      </a:r>
                      <a:r>
                        <a:rPr lang="en-US" b="0" baseline="0" dirty="0" smtClean="0"/>
                        <a:t> the Journey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0" dirty="0" smtClean="0"/>
                        <a:t>Training Support</a:t>
                      </a:r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Contact List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b="0" dirty="0" smtClean="0"/>
                        <a:t>Quiz</a:t>
                      </a:r>
                      <a:r>
                        <a:rPr lang="en-US" b="0" baseline="0" dirty="0" smtClean="0"/>
                        <a:t> Instructions</a:t>
                      </a:r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2639" y="125440"/>
            <a:ext cx="233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During the Year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85933" y="514622"/>
            <a:ext cx="225028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Manager &amp; Employee:</a:t>
            </a:r>
            <a:endParaRPr lang="en-US" sz="1400" b="1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Add Performance Notes (Ongoing)</a:t>
            </a:r>
            <a:endParaRPr lang="en-US" sz="14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21153" y="1463569"/>
            <a:ext cx="2453905" cy="4200269"/>
            <a:chOff x="3193306" y="1731771"/>
            <a:chExt cx="2453905" cy="4200269"/>
          </a:xfrm>
        </p:grpSpPr>
        <p:sp>
          <p:nvSpPr>
            <p:cNvPr id="5" name="TextBox 4"/>
            <p:cNvSpPr txBox="1"/>
            <p:nvPr/>
          </p:nvSpPr>
          <p:spPr>
            <a:xfrm>
              <a:off x="3193306" y="1731771"/>
              <a:ext cx="2416876" cy="578882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Checkpoint 1: Manager Comments &amp; Shares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93306" y="2540692"/>
              <a:ext cx="2416876" cy="57888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Employee reviews comments and adds comments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6460" y="3349290"/>
              <a:ext cx="2416876" cy="34051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Checkpoint 1: Complete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232563" y="2316635"/>
              <a:ext cx="338363" cy="2240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241011" y="3710210"/>
              <a:ext cx="338363" cy="241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245713" y="3119574"/>
              <a:ext cx="338363" cy="1896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7181" y="3974002"/>
              <a:ext cx="2416876" cy="578882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Checkpoint 2: Manager Comments &amp; Shares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7181" y="4782923"/>
              <a:ext cx="2416876" cy="578882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Employee reviews comments and adds comments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30335" y="5591521"/>
              <a:ext cx="2416876" cy="34051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Checkpoint 2: Complete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256438" y="4558866"/>
              <a:ext cx="338363" cy="2240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269588" y="5361805"/>
              <a:ext cx="338363" cy="1896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Left Brace 19"/>
          <p:cNvSpPr/>
          <p:nvPr/>
        </p:nvSpPr>
        <p:spPr>
          <a:xfrm>
            <a:off x="5029200" y="514622"/>
            <a:ext cx="533400" cy="5149216"/>
          </a:xfrm>
          <a:prstGeom prst="leftBrace">
            <a:avLst>
              <a:gd name="adj1" fmla="val 8333"/>
              <a:gd name="adj2" fmla="val 3612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14400" y="439697"/>
            <a:ext cx="3356212" cy="5623300"/>
            <a:chOff x="914400" y="439697"/>
            <a:chExt cx="3356212" cy="5623300"/>
          </a:xfrm>
        </p:grpSpPr>
        <p:grpSp>
          <p:nvGrpSpPr>
            <p:cNvPr id="19" name="Group 18"/>
            <p:cNvGrpSpPr/>
            <p:nvPr/>
          </p:nvGrpSpPr>
          <p:grpSpPr>
            <a:xfrm>
              <a:off x="954775" y="439697"/>
              <a:ext cx="3315837" cy="5623300"/>
              <a:chOff x="749337" y="653249"/>
              <a:chExt cx="3076575" cy="5686425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337" y="653249"/>
                <a:ext cx="3076575" cy="568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918648" y="2954804"/>
                <a:ext cx="609600" cy="183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914400" y="2170503"/>
              <a:ext cx="3352800" cy="9593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52512" y="595561"/>
            <a:ext cx="3076575" cy="5686425"/>
            <a:chOff x="762000" y="653249"/>
            <a:chExt cx="3076575" cy="56864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653249"/>
              <a:ext cx="3076575" cy="568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918648" y="2954804"/>
              <a:ext cx="609600" cy="18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52207" y="566493"/>
            <a:ext cx="2452582" cy="5770357"/>
            <a:chOff x="3124200" y="495001"/>
            <a:chExt cx="1933144" cy="6291458"/>
          </a:xfrm>
        </p:grpSpPr>
        <p:sp>
          <p:nvSpPr>
            <p:cNvPr id="3" name="Down Arrow 2"/>
            <p:cNvSpPr/>
            <p:nvPr/>
          </p:nvSpPr>
          <p:spPr>
            <a:xfrm>
              <a:off x="3515566" y="4461202"/>
              <a:ext cx="266700" cy="3509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24200" y="495001"/>
              <a:ext cx="1933144" cy="2973709"/>
              <a:chOff x="838200" y="582020"/>
              <a:chExt cx="1933144" cy="297370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38200" y="582020"/>
                <a:ext cx="1905000" cy="371270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Employee: Self-Review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8564" y="1298226"/>
                <a:ext cx="1905000" cy="371270"/>
              </a:xfrm>
              <a:prstGeom prst="roundRect">
                <a:avLst/>
              </a:prstGeom>
              <a:solidFill>
                <a:srgbClr val="CCECFF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 b="1">
                    <a:latin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Manager: Conducts Review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66344" y="1945739"/>
                <a:ext cx="1905000" cy="631159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libri" panose="020F0502020204030204" pitchFamily="34" charset="0"/>
                  </a:rPr>
                  <a:t>Manager &amp; Employee: Discuss Review &amp; Ratings</a:t>
                </a:r>
                <a:endParaRPr lang="en-US" sz="14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1657350" y="1010365"/>
                <a:ext cx="266700" cy="24429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1649762" y="2631748"/>
                <a:ext cx="266700" cy="2630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6344" y="2918048"/>
                <a:ext cx="1905000" cy="637681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 b="1">
                    <a:latin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Employee  Acknowledges</a:t>
                </a:r>
              </a:p>
              <a:p>
                <a:r>
                  <a:rPr lang="en-US" dirty="0"/>
                  <a:t>Evaluation</a:t>
                </a: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1667715" y="1735717"/>
                <a:ext cx="266700" cy="20676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152344" y="3792981"/>
              <a:ext cx="1905000" cy="637681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Employee’s Manager </a:t>
              </a:r>
            </a:p>
            <a:p>
              <a:pPr algn="ctr"/>
              <a:r>
                <a:rPr lang="en-US" sz="1400" b="1" dirty="0" smtClean="0">
                  <a:latin typeface="Calibri" panose="020F0502020204030204" pitchFamily="34" charset="0"/>
                </a:rPr>
                <a:t>Finalizes Evaluation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4567" y="4827021"/>
              <a:ext cx="1905000" cy="8910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Calibri" panose="020F0502020204030204" pitchFamily="34" charset="0"/>
                </a:defRPr>
              </a:lvl1pPr>
            </a:lstStyle>
            <a:p>
              <a:r>
                <a:rPr lang="en-US" dirty="0"/>
                <a:t>Approving </a:t>
              </a:r>
              <a:r>
                <a:rPr lang="en-US" dirty="0" smtClean="0"/>
                <a:t>Manager: Reviews &amp; </a:t>
              </a:r>
              <a:r>
                <a:rPr lang="en-US" dirty="0"/>
                <a:t>Approves or pushes back until </a:t>
              </a:r>
              <a:r>
                <a:rPr lang="en-US" dirty="0" smtClean="0"/>
                <a:t>complete</a:t>
              </a:r>
              <a:endParaRPr lang="en-US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3935762" y="3495154"/>
              <a:ext cx="266700" cy="263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4277567" y="4487421"/>
              <a:ext cx="304800" cy="29848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3439224" y="6019458"/>
              <a:ext cx="1295687" cy="767001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Annual Evaluation Closed</a:t>
              </a:r>
              <a:endParaRPr lang="en-US" sz="1400" b="1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953717" y="5741389"/>
              <a:ext cx="266700" cy="2630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921459" y="152400"/>
            <a:ext cx="203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End of Year</a:t>
            </a:r>
            <a:endParaRPr lang="en-US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914400" y="3282271"/>
            <a:ext cx="3352800" cy="2999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>
            <a:off x="5029200" y="632725"/>
            <a:ext cx="533400" cy="5704125"/>
          </a:xfrm>
          <a:prstGeom prst="leftBrace">
            <a:avLst>
              <a:gd name="adj1" fmla="val 8333"/>
              <a:gd name="adj2" fmla="val 6812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27973"/>
            <a:ext cx="5911850" cy="529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28521"/>
            <a:ext cx="6324600" cy="60968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3600" dirty="0" smtClean="0"/>
              <a:t>Performance Document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289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Tabs</a:t>
            </a:r>
            <a:r>
              <a:rPr lang="en-US" u="sng" dirty="0" smtClean="0"/>
              <a:t>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City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Core Values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Job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Performance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My Career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Overall Summary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Comments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Attachments can be added to the document by the Evaluating Manager Only.</a:t>
            </a:r>
          </a:p>
          <a:p>
            <a:endParaRPr lang="en-US" sz="1400" dirty="0"/>
          </a:p>
          <a:p>
            <a:r>
              <a:rPr lang="en-US" sz="1400" dirty="0" smtClean="0"/>
              <a:t>Audit History on the bottom of every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815" y="5591334"/>
            <a:ext cx="6085715" cy="12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60" y="9525"/>
            <a:ext cx="6085715" cy="126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20"/>
            <a:ext cx="4267200" cy="8286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New Rating Scale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2"/>
          </p:nvPr>
        </p:nvSpPr>
        <p:spPr>
          <a:xfrm>
            <a:off x="2057400" y="4648200"/>
            <a:ext cx="50292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are two Rated Sections:</a:t>
            </a:r>
          </a:p>
          <a:p>
            <a:pPr lvl="1"/>
            <a:r>
              <a:rPr lang="en-US" dirty="0" smtClean="0"/>
              <a:t>Core City Values</a:t>
            </a:r>
          </a:p>
          <a:p>
            <a:pPr lvl="1"/>
            <a:r>
              <a:rPr lang="en-US" dirty="0" smtClean="0"/>
              <a:t>Performance Goals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"/>
          </p:nvPr>
        </p:nvSpPr>
        <p:spPr>
          <a:xfrm>
            <a:off x="1828800" y="1447800"/>
            <a:ext cx="5638800" cy="27052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5 Point Rating Scale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Unsatisfactory Performance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Needs Development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Meets Expectations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Exceeds Expectations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Exceptional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9869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465074" cy="50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6705600" cy="8382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dirty="0" smtClean="0"/>
              <a:t>View of the 5 Point  Rating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520"/>
            <a:ext cx="6324600" cy="828675"/>
          </a:xfrm>
          <a:prstGeom prst="rect">
            <a:avLst/>
          </a:prstGeom>
        </p:spPr>
        <p:txBody>
          <a:bodyPr vert="horz" anchor="b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Additional Performance Tools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Ability to Add Performance Notes all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Advantages: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Notes are Private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Jogs your memory about highlights/successes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access to copy and paste to your Performance Document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you support your self-review ratings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Assists in evaluation discussion with manager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Workflow E-mails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System generated e-mail reminders/updates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Directs manager and employee to the next steps in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Provides a URL link to take you to the Performance Document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65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4865122"/>
            <a:ext cx="5713232" cy="56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SMART Performance Goals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0800" y="686873"/>
            <a:ext cx="3733800" cy="3665457"/>
            <a:chOff x="2590800" y="686873"/>
            <a:chExt cx="3733800" cy="3665457"/>
          </a:xfrm>
        </p:grpSpPr>
        <p:pic>
          <p:nvPicPr>
            <p:cNvPr id="6" name="Diagram 1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686873"/>
              <a:ext cx="3733800" cy="357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715832" y="762000"/>
              <a:ext cx="381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15832" y="1371600"/>
              <a:ext cx="381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7732" y="2057400"/>
              <a:ext cx="42983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0800" y="2743200"/>
              <a:ext cx="6096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77732" y="3429000"/>
              <a:ext cx="4572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2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>
                <a:solidFill>
                  <a:prstClr val="black"/>
                </a:solidFill>
                <a:latin typeface="Calibri"/>
              </a:rPr>
              <a:t>What is a </a:t>
            </a:r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SMART Performance Goal?</a:t>
            </a:r>
            <a:endParaRPr lang="en-US" altLang="en-US" sz="3200" b="1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A carefully crafted, comprehensive statement about what the employee intends to accomplish throughout the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An individual action plan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Advantages of SMART Performance Goals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Provides guidance and direction for work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Links employee accomplishments to organizational objectives/goals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Clarifies expectations for the employee and supervisor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Improves performance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4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563562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Elements of SMART Performance Goal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838200"/>
            <a:ext cx="6934200" cy="5486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38974" y="2286000"/>
            <a:ext cx="2009775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/>
              <a:t>Example</a:t>
            </a:r>
            <a:r>
              <a:rPr lang="en-US" sz="1400" dirty="0" smtClean="0"/>
              <a:t>:</a:t>
            </a:r>
          </a:p>
          <a:p>
            <a:r>
              <a:rPr lang="en-US" sz="1300" dirty="0" smtClean="0"/>
              <a:t>Reduce time from answering call to first responder call-out by 10% by 6/30/2017 in order to support Public Safety.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34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1" y="457200"/>
            <a:ext cx="8334374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Manager: Providing Direction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Sets the Performance Goals and adds them to the Performance Document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noProof="0" dirty="0" smtClean="0">
                <a:solidFill>
                  <a:prstClr val="black"/>
                </a:solidFill>
                <a:latin typeface="Calibri"/>
              </a:rPr>
              <a:t>Communicates the goals and responsibilities to employee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Makes sure that the employee understands the goals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</a:rPr>
              <a:t>Answers employee questions to clarify.</a:t>
            </a:r>
            <a:endParaRPr lang="en-US" sz="2000" kern="0" noProof="0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The manager is responsible to create the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goals, but employee 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is responsible for their performance.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Comments on progress at Checkpoints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Rates and Comments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at 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end of 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performance year</a:t>
            </a:r>
            <a:endParaRPr lang="en-US" sz="24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34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HR Remediation Projects Initiative:</a:t>
            </a:r>
          </a:p>
          <a:p>
            <a:pPr lvl="1"/>
            <a:r>
              <a:rPr lang="en-US" dirty="0" smtClean="0"/>
              <a:t>Employee Self Serve</a:t>
            </a:r>
          </a:p>
          <a:p>
            <a:pPr lvl="1"/>
            <a:r>
              <a:rPr lang="en-US" dirty="0" smtClean="0"/>
              <a:t>Open Enrollment</a:t>
            </a:r>
          </a:p>
          <a:p>
            <a:pPr lvl="1"/>
            <a:r>
              <a:rPr lang="en-US" dirty="0" smtClean="0"/>
              <a:t>DIHRT (Department Initiated HR Transactions)</a:t>
            </a:r>
          </a:p>
          <a:p>
            <a:endParaRPr lang="en-US" dirty="0" smtClean="0"/>
          </a:p>
          <a:p>
            <a:r>
              <a:rPr lang="en-US" dirty="0" smtClean="0"/>
              <a:t>Administrative </a:t>
            </a:r>
            <a:r>
              <a:rPr lang="en-US" dirty="0" smtClean="0"/>
              <a:t>Instruction 7-32-1</a:t>
            </a:r>
          </a:p>
          <a:p>
            <a:pPr lvl="1"/>
            <a:r>
              <a:rPr lang="en-US" dirty="0" smtClean="0"/>
              <a:t>Employee Work Plan (EWP)</a:t>
            </a:r>
          </a:p>
          <a:p>
            <a:pPr lvl="1"/>
            <a:endParaRPr lang="en-US" dirty="0"/>
          </a:p>
          <a:p>
            <a:r>
              <a:rPr lang="en-US" dirty="0"/>
              <a:t>Administrative Instruction </a:t>
            </a:r>
            <a:r>
              <a:rPr lang="en-US" dirty="0" smtClean="0"/>
              <a:t>7-32-2</a:t>
            </a:r>
            <a:endParaRPr lang="en-US" dirty="0"/>
          </a:p>
          <a:p>
            <a:pPr lvl="1"/>
            <a:r>
              <a:rPr lang="en-US" dirty="0" smtClean="0"/>
              <a:t>Performance Evaluation Guide (PEG)</a:t>
            </a:r>
          </a:p>
          <a:p>
            <a:pPr lvl="1"/>
            <a:endParaRPr lang="en-US" dirty="0"/>
          </a:p>
          <a:p>
            <a:r>
              <a:rPr lang="en-US" dirty="0" smtClean="0"/>
              <a:t>Effective February 2006</a:t>
            </a:r>
          </a:p>
          <a:p>
            <a:pPr lvl="1"/>
            <a:r>
              <a:rPr lang="en-US" dirty="0" smtClean="0"/>
              <a:t>Mandatory, but compliance was difficult</a:t>
            </a:r>
          </a:p>
          <a:p>
            <a:pPr lvl="1"/>
            <a:r>
              <a:rPr lang="en-US" dirty="0" smtClean="0"/>
              <a:t>Process cumbersome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382000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Employee: Taking the Wheel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Reviews the Performance Goals set by the manager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noProof="0" dirty="0" smtClean="0">
                <a:solidFill>
                  <a:prstClr val="black"/>
                </a:solidFill>
                <a:latin typeface="Calibri"/>
              </a:rPr>
              <a:t>Understands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goals </a:t>
            </a:r>
            <a:r>
              <a:rPr lang="en-US" sz="2800" kern="0" noProof="0" dirty="0" smtClean="0">
                <a:solidFill>
                  <a:prstClr val="black"/>
                </a:solidFill>
                <a:latin typeface="Calibri"/>
              </a:rPr>
              <a:t>and their associated responsibilities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Asks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questions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until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the goal is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clear</a:t>
            </a:r>
            <a:r>
              <a:rPr lang="en-US" sz="2800" kern="0" noProof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kern="0" noProof="0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Responsible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for performance related to meeting the Performance Goals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Calibri"/>
              </a:rPr>
              <a:t>Comments on progress at Checkpoints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Conducts Self-Review at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end of performance </a:t>
            </a:r>
            <a:r>
              <a:rPr lang="en-US" sz="2800" kern="0" dirty="0" smtClean="0">
                <a:solidFill>
                  <a:prstClr val="black"/>
                </a:solidFill>
                <a:latin typeface="Calibri"/>
              </a:rPr>
              <a:t>year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447" y="5943600"/>
            <a:ext cx="7283506" cy="7150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Managers may work with employees to create the goals, but managers have the final responsibility to set the Performance Goals. </a:t>
            </a:r>
          </a:p>
        </p:txBody>
      </p:sp>
    </p:spTree>
    <p:extLst>
      <p:ext uri="{BB962C8B-B14F-4D97-AF65-F5344CB8AC3E}">
        <p14:creationId xmlns:p14="http://schemas.microsoft.com/office/powerpoint/2010/main" val="15037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0" y="4865122"/>
            <a:ext cx="3960632" cy="562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Career Goals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6314872" cy="31242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92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Where do you want to be in 1 year? 5 years? 10?</a:t>
            </a:r>
            <a:endParaRPr lang="en-US" altLang="en-US" sz="3200" b="1" dirty="0">
              <a:solidFill>
                <a:prstClr val="black"/>
              </a:solidFill>
              <a:latin typeface="Calibri"/>
            </a:endParaRPr>
          </a:p>
          <a:p>
            <a:pPr lvl="1" algn="ctr"/>
            <a:r>
              <a:rPr lang="en-US" altLang="en-US" sz="3200" dirty="0" smtClean="0">
                <a:solidFill>
                  <a:prstClr val="black"/>
                </a:solidFill>
                <a:latin typeface="Calibri"/>
              </a:rPr>
              <a:t>Career Goals help you get there!</a:t>
            </a:r>
            <a:endParaRPr lang="en-US" altLang="en-U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Advantages of Career Goals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Assists in achieving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the Performance Goals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baseline="0" dirty="0" smtClean="0">
                <a:solidFill>
                  <a:prstClr val="black"/>
                </a:solidFill>
                <a:latin typeface="Calibri"/>
              </a:rPr>
              <a:t>Enhances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 your Knowledge, Skills and Abilities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Uniquely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YOURS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! Tailored to help you meet your personal career goals.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kern="0" noProof="0" dirty="0" smtClean="0">
                <a:solidFill>
                  <a:prstClr val="black"/>
                </a:solidFill>
                <a:latin typeface="Calibri"/>
              </a:rPr>
              <a:t>Helps you keep your current career on track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Helps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prepare you for your career future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5" y="0"/>
            <a:ext cx="6085715" cy="1266667"/>
          </a:xfrm>
          <a:prstGeom prst="rect">
            <a:avLst/>
          </a:prstGeom>
        </p:spPr>
      </p:pic>
      <p:pic>
        <p:nvPicPr>
          <p:cNvPr id="8194" name="Picture 2" descr="Image result for Career Develo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12" y="4980117"/>
            <a:ext cx="2290988" cy="1372596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176824"/>
            <a:ext cx="7848600" cy="381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Development Target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What do I need to improve?</a:t>
            </a:r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How to Achieve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What Development Method(s) will I use?</a:t>
            </a:r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Measurement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How will I measure my improvement?</a:t>
            </a:r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Completion Date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When will I complete my Development Target?</a:t>
            </a:r>
            <a:endParaRPr lang="en-US" altLang="en-US" i="1" kern="0" dirty="0" smtClean="0"/>
          </a:p>
          <a:p>
            <a:pPr marL="571500" indent="-571500">
              <a:lnSpc>
                <a:spcPct val="90000"/>
              </a:lnSpc>
              <a:buClr>
                <a:srgbClr val="115F9F"/>
              </a:buClr>
            </a:pPr>
            <a:r>
              <a:rPr lang="en-US" altLang="en-US" sz="2400" kern="0" dirty="0" smtClean="0"/>
              <a:t>Results</a:t>
            </a:r>
          </a:p>
          <a:p>
            <a:pPr marL="0" indent="0">
              <a:lnSpc>
                <a:spcPct val="90000"/>
              </a:lnSpc>
              <a:buClr>
                <a:srgbClr val="115F9F"/>
              </a:buClr>
              <a:buFont typeface="Wingdings" pitchFamily="2" charset="2"/>
              <a:buNone/>
            </a:pPr>
            <a:r>
              <a:rPr lang="en-US" altLang="en-US" kern="0" dirty="0" smtClean="0"/>
              <a:t>	</a:t>
            </a:r>
            <a:r>
              <a:rPr lang="en-US" altLang="en-US" sz="1800" i="1" kern="0" dirty="0" smtClean="0"/>
              <a:t>What was the impact on my performance?</a:t>
            </a:r>
            <a:endParaRPr lang="en-US" altLang="en-US" sz="1800" i="1" kern="0" dirty="0"/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prstClr val="black"/>
                </a:solidFill>
                <a:latin typeface="Calibri"/>
              </a:rPr>
              <a:t>Questions to help create a Career Goal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155637"/>
            <a:ext cx="5105400" cy="102155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Managers will work with employees to create meaningful Career Goals, but managers have the final responsibility </a:t>
            </a:r>
            <a:r>
              <a:rPr lang="en-US" kern="0" dirty="0">
                <a:solidFill>
                  <a:prstClr val="black"/>
                </a:solidFill>
                <a:latin typeface="Calibri"/>
              </a:rPr>
              <a:t>to enter them into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system.</a:t>
            </a:r>
          </a:p>
        </p:txBody>
      </p:sp>
    </p:spTree>
    <p:extLst>
      <p:ext uri="{BB962C8B-B14F-4D97-AF65-F5344CB8AC3E}">
        <p14:creationId xmlns:p14="http://schemas.microsoft.com/office/powerpoint/2010/main" val="29296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5" y="0"/>
            <a:ext cx="6085715" cy="1266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Career Development Opportunities</a:t>
            </a:r>
            <a:endParaRPr lang="en-US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371600"/>
            <a:ext cx="4267200" cy="51054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Advisory Committees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Apprenticeships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Certifications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Challenging/Stretch Work Assignments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Classroom Training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Conferences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Cross Training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Degree Programs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Internships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Job Rotation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Job Shadowing</a:t>
            </a:r>
          </a:p>
          <a:p>
            <a:pPr marL="566738" lvl="1" indent="-376238">
              <a:lnSpc>
                <a:spcPct val="90000"/>
              </a:lnSpc>
            </a:pPr>
            <a:r>
              <a:rPr lang="en-US" altLang="en-US" sz="2200" smtClean="0"/>
              <a:t>Job Swap</a:t>
            </a:r>
            <a:endParaRPr lang="en-US" altLang="en-US" sz="22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419600" y="1371600"/>
            <a:ext cx="4419600" cy="51054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Mentoring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Online Learning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On the Job Training (OJT)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Professional Association Activities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Reading (Book Club)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Research Projects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Self Study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Skill Development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Special Projects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Task Groups</a:t>
            </a:r>
          </a:p>
          <a:p>
            <a:pPr marL="566738" lvl="1" indent="-373063">
              <a:lnSpc>
                <a:spcPct val="90000"/>
              </a:lnSpc>
            </a:pPr>
            <a:r>
              <a:rPr lang="en-US" altLang="en-US" sz="2200" smtClean="0"/>
              <a:t>Volunteer Activities</a:t>
            </a:r>
            <a:endParaRPr lang="en-US" altLang="en-US" sz="2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581650"/>
            <a:ext cx="3429000" cy="103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077200" cy="584775"/>
          </a:xfrm>
          <a:prstGeom prst="rect">
            <a:avLst/>
          </a:prstGeom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Career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Every employee should have a minimum of two Career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Every </a:t>
            </a:r>
            <a:r>
              <a:rPr lang="en-US" sz="2800" dirty="0"/>
              <a:t>employee should have a career goal to complete their </a:t>
            </a:r>
            <a:r>
              <a:rPr lang="en-US" sz="2800"/>
              <a:t>Person </a:t>
            </a:r>
            <a:r>
              <a:rPr lang="en-US" sz="2800" smtClean="0"/>
              <a:t>Profile</a:t>
            </a:r>
            <a:r>
              <a:rPr lang="en-US" sz="2800" dirty="0"/>
              <a:t>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Career Goals are NOT RATED, but they are Documented (Met or Not Met)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not part of the performance rating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5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Starting the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74638"/>
            <a:ext cx="7924800" cy="639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000" b="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Training Support for Talent Management</a:t>
            </a:r>
            <a:endParaRPr lang="en-US" sz="3000" b="0" dirty="0">
              <a:solidFill>
                <a:schemeClr val="tx1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457325"/>
            <a:ext cx="7954689" cy="44862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Service University -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Talent Management Website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Classroom sessions: SMART Targets,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On-Demand Online Courses – Activity Based</a:t>
            </a:r>
          </a:p>
          <a:p>
            <a:pPr marL="742950" marR="0" lvl="1" indent="-285750" algn="l" defTabSz="17684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Courses in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See It!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Try It!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mode</a:t>
            </a:r>
          </a:p>
          <a:p>
            <a:pPr marL="742950" marR="0" lvl="1" indent="-285750" algn="l" defTabSz="17684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System Process Documents (Detailed Job Aids)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Job Aids (Quick Steps)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 smtClean="0">
                <a:solidFill>
                  <a:sysClr val="windowText" lastClr="000000"/>
                </a:solidFill>
                <a:latin typeface="Calibri"/>
              </a:rPr>
              <a:t>Open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Workshops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95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274638"/>
            <a:ext cx="7924800" cy="639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000" b="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Contacts</a:t>
            </a:r>
            <a:endParaRPr lang="en-US" sz="3000" b="0" dirty="0">
              <a:solidFill>
                <a:schemeClr val="tx1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457325"/>
            <a:ext cx="7954689" cy="46386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Department Subject Matter Experts (identified by Directors)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Department HR Coordinators</a:t>
            </a:r>
          </a:p>
          <a:p>
            <a:pPr marL="0" indent="0">
              <a:buNone/>
            </a:pPr>
            <a:endParaRPr lang="en-US" sz="1600" dirty="0"/>
          </a:p>
          <a:p>
            <a:pPr marR="0" lvl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Public Service </a:t>
            </a:r>
            <a:r>
              <a:rPr lang="en-US" sz="2800" dirty="0" smtClean="0"/>
              <a:t>University, 768-3200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DTI Help Desk, 768-2930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Password resets &amp; system issues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413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" y="5600858"/>
            <a:ext cx="6085715" cy="12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85" y="9525"/>
            <a:ext cx="6085715" cy="126666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101"/>
            <a:ext cx="3124200" cy="2933098"/>
          </a:xfrm>
        </p:spPr>
      </p:pic>
      <p:sp>
        <p:nvSpPr>
          <p:cNvPr id="7" name="Rectangle 6"/>
          <p:cNvSpPr/>
          <p:nvPr/>
        </p:nvSpPr>
        <p:spPr>
          <a:xfrm>
            <a:off x="1676400" y="1657350"/>
            <a:ext cx="1866900" cy="781050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Talent Management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Quiz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10" y="9525"/>
            <a:ext cx="9816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64" y="4427220"/>
            <a:ext cx="3077335" cy="24307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18831" y="3124200"/>
            <a:ext cx="6324600" cy="3416320"/>
            <a:chOff x="381000" y="3124200"/>
            <a:chExt cx="6324600" cy="341632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3124200"/>
              <a:ext cx="6324600" cy="34163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endParaRPr lang="en-US" sz="1000" dirty="0" smtClean="0"/>
            </a:p>
            <a:p>
              <a:r>
                <a:rPr lang="en-US" dirty="0" smtClean="0"/>
                <a:t>There are two parts to complete before you will receive course credit: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Part One: Complete training session</a:t>
              </a:r>
            </a:p>
            <a:p>
              <a:pPr marL="800100" lvl="1" indent="-342900">
                <a:buAutoNum type="arabicPeriod"/>
              </a:pPr>
              <a:r>
                <a:rPr lang="en-US" dirty="0" smtClean="0"/>
                <a:t>Attended </a:t>
              </a:r>
              <a:r>
                <a:rPr lang="en-US" dirty="0"/>
                <a:t>the training session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Part Two:  </a:t>
              </a:r>
            </a:p>
            <a:p>
              <a:pPr marL="800100" lvl="1" indent="-342900">
                <a:buAutoNum type="arabicPeriod" startAt="2"/>
              </a:pPr>
              <a:r>
                <a:rPr lang="en-US" dirty="0" smtClean="0"/>
                <a:t>Complete Quiz (final step)</a:t>
              </a:r>
            </a:p>
            <a:p>
              <a:pPr lvl="1"/>
              <a:endParaRPr lang="en-US" dirty="0" smtClean="0"/>
            </a:p>
            <a:p>
              <a:pPr lvl="1" algn="ctr"/>
              <a:r>
                <a:rPr lang="en-US" sz="1600" dirty="0" smtClean="0"/>
                <a:t>You will receive an e-mail with the link to the Quiz. Complete the Quiz to receive credit.</a:t>
              </a:r>
            </a:p>
            <a:p>
              <a:pPr lvl="1" algn="ctr"/>
              <a:endParaRPr lang="en-US" sz="1200" dirty="0"/>
            </a:p>
          </p:txBody>
        </p:sp>
        <p:pic>
          <p:nvPicPr>
            <p:cNvPr id="1026" name="Picture 2" descr="C:\Users\E31765\AppData\Local\Microsoft\Windows\Temporary Internet Files\Content.IE5\QCAH9WVJ\Kliponious-green-tick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622" y="4343400"/>
              <a:ext cx="418778" cy="2956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2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6085715" cy="12666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43525" y="1073230"/>
            <a:ext cx="3200400" cy="1328023"/>
          </a:xfrm>
          <a:prstGeom prst="round2DiagRect">
            <a:avLst/>
          </a:prstGeom>
          <a:solidFill>
            <a:sysClr val="window" lastClr="FFFFFF"/>
          </a:solidFill>
          <a:ln w="55000" cap="flat" cmpd="thickThin" algn="ctr">
            <a:solidFill>
              <a:srgbClr val="2DA2BF"/>
            </a:solidFill>
            <a:prstDash val="solid"/>
          </a:ln>
          <a:effectLst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What’s New?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4114800" cy="547842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Talent Management replaces EWP’s and PEG’s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 more paper performance evaluations. Completed online in PeopleSoft.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Identifies employee contributions to achieving goals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Supports two-way communication: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Manager and Employee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Increases Employee Involvement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: Input on career goals and self-review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Staggered Performance Evaluation Due Dates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Driven by Employee Anniversary Dates (not Fiscal Year start/end)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825" y="2979480"/>
            <a:ext cx="3733800" cy="310854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Five Point Rating Scale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 Levels of Manager Approval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Manager Dashboard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Checkpoints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Compliance tracking by HR</a:t>
            </a:r>
            <a:endParaRPr lang="en-US" kern="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b="1" kern="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Expectation</a:t>
            </a:r>
            <a:r>
              <a:rPr lang="en-US" b="1" kern="0" dirty="0">
                <a:solidFill>
                  <a:prstClr val="black"/>
                </a:solidFill>
              </a:rPr>
              <a:t>:</a:t>
            </a:r>
            <a:r>
              <a:rPr lang="en-US" kern="0" dirty="0">
                <a:solidFill>
                  <a:prstClr val="black"/>
                </a:solidFill>
              </a:rPr>
              <a:t> 100% </a:t>
            </a:r>
            <a:r>
              <a:rPr lang="en-US" kern="0" dirty="0" smtClean="0">
                <a:solidFill>
                  <a:prstClr val="black"/>
                </a:solidFill>
              </a:rPr>
              <a:t>Participation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12" y="5486400"/>
            <a:ext cx="1010412" cy="1010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286000"/>
            <a:ext cx="4099560" cy="3040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074300"/>
            <a:ext cx="7086600" cy="91940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Arial Black" panose="020B0A04020102020204" pitchFamily="34" charset="0"/>
              </a:rPr>
              <a:t>Talent Management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584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YOUR Career – Time to Take the Wheel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Image result for Girls Driving Toy C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2518244"/>
            <a:ext cx="2243244" cy="22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edia.littlewoods.com/i/littlewoods/B358P_SP440_56_3TD7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56" y="2125741"/>
            <a:ext cx="2205144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happygabby.com/wp-content/uploads/2013/08/ferrari-electric-car-for-bo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86707"/>
            <a:ext cx="2785592" cy="23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53000" y="76200"/>
            <a:ext cx="4092020" cy="2514600"/>
            <a:chOff x="1981200" y="609600"/>
            <a:chExt cx="5019675" cy="2781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09600"/>
              <a:ext cx="5019675" cy="27813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20480222">
              <a:off x="2841665" y="1665159"/>
              <a:ext cx="3635358" cy="64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ll MT" panose="02020503060305020303" pitchFamily="18" charset="0"/>
                </a:rPr>
                <a:t>Memory Lane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anose="02020503060305020303" pitchFamily="18" charset="0"/>
              </a:endParaRPr>
            </a:p>
          </p:txBody>
        </p:sp>
      </p:grpSp>
      <p:pic>
        <p:nvPicPr>
          <p:cNvPr id="2052" name="Picture 4" descr="https://s-media-cache-ak0.pinimg.com/236x/ca/85/d3/ca85d34d4b71eef56f24f838125dac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228600"/>
            <a:ext cx="1823764" cy="24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hehindu.com/multimedia/dynamic/02125/25MPHOT_WEATHER_HO_212562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60" y="228600"/>
            <a:ext cx="236586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readingonlego.com/wp-content/uploads/2010/12/P10502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4" y="2683707"/>
            <a:ext cx="2196326" cy="14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dreamstime.com/t/active-little-boy-having-fun-driving-toy-race-car-funny-child-blond-hairs-home-s-garden-games-children-summer-585707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2" y="4675199"/>
            <a:ext cx="2165004" cy="20688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ild driving toy c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88" y="2636160"/>
            <a:ext cx="1516340" cy="15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14824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311955">
            <a:off x="2438399" y="43763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Beep, Beep!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2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5462"/>
            <a:ext cx="2667000" cy="27800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29000" y="446692"/>
            <a:ext cx="3284434" cy="2594074"/>
            <a:chOff x="3429000" y="446692"/>
            <a:chExt cx="3284434" cy="2594074"/>
          </a:xfrm>
        </p:grpSpPr>
        <p:pic>
          <p:nvPicPr>
            <p:cNvPr id="4" name="Picture 12" descr="Image result for child driving toy 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46692"/>
              <a:ext cx="3284434" cy="2179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29000" y="2702212"/>
              <a:ext cx="3284434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How you looked on the outside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4200" y="182880"/>
            <a:ext cx="1897676" cy="2886461"/>
            <a:chOff x="6934200" y="182880"/>
            <a:chExt cx="1897676" cy="28864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82880"/>
              <a:ext cx="1897676" cy="279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43725" y="2484566"/>
              <a:ext cx="1888151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How you felt on the inside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5560" y="3599110"/>
            <a:ext cx="4724666" cy="2352074"/>
            <a:chOff x="885560" y="3599110"/>
            <a:chExt cx="4724666" cy="23520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463" y="3664908"/>
              <a:ext cx="4195763" cy="228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85560" y="3599110"/>
              <a:ext cx="292978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When you weren’t driving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8188" y="3599110"/>
            <a:ext cx="2843212" cy="2492776"/>
            <a:chOff x="5998188" y="3599110"/>
            <a:chExt cx="2843212" cy="2492776"/>
          </a:xfrm>
        </p:grpSpPr>
        <p:pic>
          <p:nvPicPr>
            <p:cNvPr id="3077" name="Picture 5" descr="Image result for jump for jo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88" y="3950702"/>
              <a:ext cx="2843212" cy="214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07712" y="3599110"/>
              <a:ext cx="2833687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When you were driving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2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rved Up Arrow 13"/>
          <p:cNvSpPr/>
          <p:nvPr/>
        </p:nvSpPr>
        <p:spPr>
          <a:xfrm>
            <a:off x="1638300" y="3962400"/>
            <a:ext cx="6286500" cy="23219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Getting from Point A to Point B</a:t>
            </a:r>
            <a:endParaRPr lang="en-US" sz="3600" dirty="0"/>
          </a:p>
        </p:txBody>
      </p:sp>
      <p:pic>
        <p:nvPicPr>
          <p:cNvPr id="3" name="Picture 22" descr="Image result for Girls Driving Toy C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856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0"/>
            <a:ext cx="272441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39659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A: Can’t Drive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43666" y="1396590"/>
            <a:ext cx="280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B: Licensed Driver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632841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Driver’s Ed Class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38300" y="5472947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Permit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162675" y="4632841"/>
            <a:ext cx="24384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Driving Test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81400" y="6249948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Practice Driving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019675" y="5472947"/>
            <a:ext cx="2362200" cy="445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Studying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3352800" y="2590800"/>
            <a:ext cx="23622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&quot;No&quot; Symbol 12"/>
          <p:cNvSpPr/>
          <p:nvPr/>
        </p:nvSpPr>
        <p:spPr>
          <a:xfrm>
            <a:off x="3810000" y="2133600"/>
            <a:ext cx="1295400" cy="1447800"/>
          </a:xfrm>
          <a:prstGeom prst="noSmoking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2D50-F61D-4689-A41A-B0E57A54D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 driving your car as fun as it used to be?</a:t>
            </a:r>
          </a:p>
          <a:p>
            <a:pPr algn="ctr"/>
            <a:endParaRPr lang="en-US" sz="2400" dirty="0"/>
          </a:p>
          <a:p>
            <a:pPr algn="ctr"/>
            <a:r>
              <a:rPr lang="en-US" sz="2500" dirty="0" smtClean="0"/>
              <a:t>Probably not, but it’s still just as important to keep control of the vehicle as it was the very first day. </a:t>
            </a:r>
          </a:p>
          <a:p>
            <a:endParaRPr lang="en-US" sz="2400" dirty="0"/>
          </a:p>
          <a:p>
            <a:pPr algn="ctr"/>
            <a:r>
              <a:rPr lang="en-US" sz="3200" b="1" dirty="0" smtClean="0"/>
              <a:t>You are the driver. </a:t>
            </a:r>
          </a:p>
          <a:p>
            <a:pPr algn="ctr"/>
            <a:r>
              <a:rPr lang="en-US" sz="2500" dirty="0" smtClean="0"/>
              <a:t>You decide where to go and how to get there. 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 smtClean="0"/>
              <a:t>The car is the tool you use to achieve your goal.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19600"/>
            <a:ext cx="3886200" cy="199324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359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796</TotalTime>
  <Words>1582</Words>
  <Application>Microsoft Office PowerPoint</Application>
  <PresentationFormat>On-screen Show (4:3)</PresentationFormat>
  <Paragraphs>381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PowerPoint Presentation</vt:lpstr>
      <vt:lpstr>PowerPoint Presentation</vt:lpstr>
      <vt:lpstr>Introduction</vt:lpstr>
      <vt:lpstr>PowerPoint Presentation</vt:lpstr>
      <vt:lpstr>It’s YOUR Career – Time to Take the Wheel</vt:lpstr>
      <vt:lpstr>PowerPoint Presentation</vt:lpstr>
      <vt:lpstr>PowerPoint Presentation</vt:lpstr>
      <vt:lpstr>PowerPoint Presentation</vt:lpstr>
      <vt:lpstr>PowerPoint Presentation</vt:lpstr>
      <vt:lpstr>Talent Management</vt:lpstr>
      <vt:lpstr>PowerPoint Presentation</vt:lpstr>
      <vt:lpstr>PowerPoint Presentation</vt:lpstr>
      <vt:lpstr>Create Your Person Profile</vt:lpstr>
      <vt:lpstr>PowerPoint Presentation</vt:lpstr>
      <vt:lpstr>PowerPoint Presentation</vt:lpstr>
      <vt:lpstr>PowerPoint Presentation</vt:lpstr>
      <vt:lpstr>Performance Management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Rating Scale</vt:lpstr>
      <vt:lpstr>PowerPoint Presentation</vt:lpstr>
      <vt:lpstr>PowerPoint Presentation</vt:lpstr>
      <vt:lpstr>SMART Performance Goals</vt:lpstr>
      <vt:lpstr>PowerPoint Presentation</vt:lpstr>
      <vt:lpstr>Elements of SMART Performance Goal</vt:lpstr>
      <vt:lpstr>PowerPoint Presentation</vt:lpstr>
      <vt:lpstr>PowerPoint Presentation</vt:lpstr>
      <vt:lpstr>Career Goals</vt:lpstr>
      <vt:lpstr>PowerPoint Presentation</vt:lpstr>
      <vt:lpstr>PowerPoint Presentation</vt:lpstr>
      <vt:lpstr>PowerPoint Presentation</vt:lpstr>
      <vt:lpstr>PowerPoint Presentation</vt:lpstr>
      <vt:lpstr>Starting the Journey</vt:lpstr>
      <vt:lpstr>PowerPoint Presentation</vt:lpstr>
      <vt:lpstr>PowerPoint Presentation</vt:lpstr>
      <vt:lpstr>PowerPoint Presentation</vt:lpstr>
      <vt:lpstr>PowerPoint Presentation</vt:lpstr>
    </vt:vector>
  </TitlesOfParts>
  <Company>City of Albuquerque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Kerry</dc:creator>
  <cp:lastModifiedBy>Darling, James</cp:lastModifiedBy>
  <cp:revision>87</cp:revision>
  <cp:lastPrinted>2016-08-19T16:07:35Z</cp:lastPrinted>
  <dcterms:created xsi:type="dcterms:W3CDTF">2016-07-26T13:57:10Z</dcterms:created>
  <dcterms:modified xsi:type="dcterms:W3CDTF">2016-08-19T16:09:03Z</dcterms:modified>
</cp:coreProperties>
</file>